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335" r:id="rId4"/>
    <p:sldId id="338" r:id="rId5"/>
    <p:sldId id="323" r:id="rId6"/>
    <p:sldId id="324" r:id="rId7"/>
    <p:sldId id="325" r:id="rId8"/>
    <p:sldId id="327" r:id="rId9"/>
    <p:sldId id="294" r:id="rId10"/>
    <p:sldId id="298" r:id="rId11"/>
    <p:sldId id="340" r:id="rId12"/>
    <p:sldId id="341" r:id="rId13"/>
    <p:sldId id="339" r:id="rId14"/>
    <p:sldId id="306" r:id="rId15"/>
    <p:sldId id="342" r:id="rId16"/>
    <p:sldId id="343" r:id="rId17"/>
    <p:sldId id="345" r:id="rId18"/>
    <p:sldId id="346" r:id="rId19"/>
    <p:sldId id="344" r:id="rId20"/>
    <p:sldId id="314" r:id="rId21"/>
    <p:sldId id="321" r:id="rId22"/>
    <p:sldId id="347" r:id="rId23"/>
    <p:sldId id="336" r:id="rId24"/>
    <p:sldId id="337" r:id="rId25"/>
    <p:sldId id="258" r:id="rId26"/>
    <p:sldId id="3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DF869-E594-4312-A07D-BEE4AB508226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682CF-CFC0-4ED6-9599-215684FFB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100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D9E95-1CCA-4A7F-B420-7D6D938F09D3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D30DE-1833-4A6F-A3B1-54DD3CD03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18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D30DE-1833-4A6F-A3B1-54DD3CD03C2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1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D30DE-1833-4A6F-A3B1-54DD3CD03C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3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AD30DE-1833-4A6F-A3B1-54DD3CD03C2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4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E4D8E-9A97-4BD8-B923-66DE9F75C783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28AA-B443-45A6-A006-FA09F053DAAF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74EC-55D3-4CDE-B048-C514B5E0E748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92969" y="1982391"/>
            <a:ext cx="7358063" cy="4107656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77443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703-0776-48A0-8B28-1157C09AB760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980D-8548-40C3-8F4E-6DBD82E9ED54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50C3-F42A-4801-935B-80194D0CA6D8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C3E6-3932-44B9-A72A-13F213CD40C2}" type="datetime1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A48A-10A3-412F-811A-17B6DFF6D131}" type="datetime1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6C79-9FC9-4FF4-BC2E-928524F9D354}" type="datetime1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C6CA-3814-468A-8C4F-3B292F080777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8FC-FD50-481F-ADDD-E0E2CE57EED0}" type="datetime1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89EC3-BA3D-4E73-970C-42E2C5164F8D}" type="datetime1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www.igedeauditta.com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117180" cy="2514600"/>
          </a:xfrm>
        </p:spPr>
        <p:txBody>
          <a:bodyPr/>
          <a:lstStyle/>
          <a:p>
            <a:r>
              <a:rPr lang="en-US" sz="4800" dirty="0" err="1" smtClean="0">
                <a:latin typeface="Kristen ITC" pitchFamily="66" charset="0"/>
              </a:rPr>
              <a:t>Kiat</a:t>
            </a:r>
            <a:r>
              <a:rPr lang="en-US" sz="4800" dirty="0" smtClean="0">
                <a:latin typeface="Kristen ITC" pitchFamily="66" charset="0"/>
              </a:rPr>
              <a:t> </a:t>
            </a:r>
            <a:r>
              <a:rPr lang="en-US" sz="4800" dirty="0" err="1" smtClean="0">
                <a:latin typeface="Kristen ITC" pitchFamily="66" charset="0"/>
              </a:rPr>
              <a:t>Sukses</a:t>
            </a:r>
            <a:r>
              <a:rPr lang="en-US" sz="4800" dirty="0" smtClean="0">
                <a:latin typeface="Kristen ITC" pitchFamily="66" charset="0"/>
              </a:rPr>
              <a:t> </a:t>
            </a:r>
            <a:r>
              <a:rPr lang="en-US" sz="4800" dirty="0" err="1" smtClean="0">
                <a:latin typeface="Kristen ITC" pitchFamily="66" charset="0"/>
              </a:rPr>
              <a:t>Menembus</a:t>
            </a:r>
            <a:r>
              <a:rPr lang="en-US" sz="4800" dirty="0" smtClean="0">
                <a:latin typeface="Kristen ITC" pitchFamily="66" charset="0"/>
              </a:rPr>
              <a:t> </a:t>
            </a:r>
            <a:r>
              <a:rPr lang="en-US" sz="4800" dirty="0" err="1" smtClean="0">
                <a:latin typeface="Kristen ITC" pitchFamily="66" charset="0"/>
              </a:rPr>
              <a:t>Pasar</a:t>
            </a:r>
            <a:r>
              <a:rPr lang="en-US" sz="4800" dirty="0" smtClean="0">
                <a:latin typeface="Kristen ITC" pitchFamily="66" charset="0"/>
              </a:rPr>
              <a:t> </a:t>
            </a:r>
            <a:r>
              <a:rPr lang="en-US" sz="4800" dirty="0" err="1" smtClean="0">
                <a:latin typeface="Kristen ITC" pitchFamily="66" charset="0"/>
              </a:rPr>
              <a:t>Kerja</a:t>
            </a:r>
            <a:r>
              <a:rPr lang="en-US" sz="4800" dirty="0" smtClean="0">
                <a:latin typeface="Kristen ITC" pitchFamily="66" charset="0"/>
              </a:rPr>
              <a:t> </a:t>
            </a:r>
            <a:r>
              <a:rPr lang="en-US" sz="4800" dirty="0" smtClean="0">
                <a:latin typeface="Kristen ITC" pitchFamily="66" charset="0"/>
              </a:rPr>
              <a:t/>
            </a:r>
            <a:br>
              <a:rPr lang="en-US" sz="4800" dirty="0" smtClean="0">
                <a:latin typeface="Kristen ITC" pitchFamily="66" charset="0"/>
              </a:rPr>
            </a:br>
            <a:r>
              <a:rPr lang="en-US" sz="4800" dirty="0" smtClean="0">
                <a:latin typeface="Kristen ITC" pitchFamily="66" charset="0"/>
              </a:rPr>
              <a:t>Di </a:t>
            </a:r>
            <a:r>
              <a:rPr lang="en-US" sz="4800" dirty="0" smtClean="0">
                <a:latin typeface="Kristen ITC" pitchFamily="66" charset="0"/>
              </a:rPr>
              <a:t>Era Global</a:t>
            </a:r>
            <a:endParaRPr lang="en-US" sz="4800" dirty="0">
              <a:latin typeface="Kristen ITC" pitchFamily="66" charset="0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76800"/>
            <a:ext cx="7117180" cy="86142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UNIVERSITAS ISLAM MALANG ( UNISMA )</a:t>
            </a:r>
            <a:endParaRPr lang="id-ID" sz="1800" dirty="0" smtClean="0">
              <a:solidFill>
                <a:schemeClr val="accent3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I </a:t>
            </a:r>
            <a:r>
              <a:rPr lang="en-US" sz="1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Gede</a:t>
            </a:r>
            <a:r>
              <a:rPr lang="en-US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Auditta</a:t>
            </a:r>
            <a:endParaRPr lang="id-ID" sz="1100" dirty="0" smtClean="0">
              <a:solidFill>
                <a:schemeClr val="accent3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en-US" sz="11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October 18’ 2016</a:t>
            </a:r>
            <a:endParaRPr lang="en-US" sz="1100" dirty="0">
              <a:solidFill>
                <a:schemeClr val="accent3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  <a:p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442" y="694946"/>
            <a:ext cx="7358063" cy="961982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Apa</a:t>
            </a:r>
            <a:r>
              <a:rPr lang="en-US" sz="2500" dirty="0" smtClean="0"/>
              <a:t> yang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dipersiapkan</a:t>
            </a:r>
            <a:r>
              <a:rPr lang="en-US" sz="2500" dirty="0" smtClean="0"/>
              <a:t> </a:t>
            </a:r>
            <a:r>
              <a:rPr lang="id-ID" sz="2500" dirty="0" smtClean="0"/>
              <a:t>untuk sukses</a:t>
            </a:r>
            <a:r>
              <a:rPr lang="en-US" sz="2500" dirty="0" smtClean="0"/>
              <a:t>?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125112" cy="4882489"/>
          </a:xfrm>
        </p:spPr>
        <p:txBody>
          <a:bodyPr>
            <a:noAutofit/>
          </a:bodyPr>
          <a:lstStyle/>
          <a:p>
            <a:pPr>
              <a:buAutoNum type="arabicPeriod"/>
            </a:pPr>
            <a:endParaRPr lang="id-ID" sz="2400" dirty="0" smtClean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endParaRPr lang="id-ID" sz="2400" dirty="0" smtClean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r>
              <a:rPr lang="en-US" sz="2400" dirty="0" smtClean="0">
                <a:ea typeface="Malgun Gothic" panose="020B0503020000020004" pitchFamily="34" charset="-127"/>
              </a:rPr>
              <a:t>L</a:t>
            </a:r>
            <a:r>
              <a:rPr lang="id-ID" sz="2400" dirty="0" smtClean="0">
                <a:ea typeface="Malgun Gothic" panose="020B0503020000020004" pitchFamily="34" charset="-127"/>
              </a:rPr>
              <a:t>earn from the best</a:t>
            </a:r>
            <a:endParaRPr lang="en-US" sz="2400" dirty="0" smtClean="0">
              <a:ea typeface="Malgun Gothic" panose="020B0503020000020004" pitchFamily="34" charset="-127"/>
            </a:endParaRPr>
          </a:p>
          <a:p>
            <a:pPr>
              <a:buFont typeface="Wingdings 2" charset="2"/>
              <a:buAutoNum type="arabicPeriod"/>
            </a:pPr>
            <a:r>
              <a:rPr lang="en-US" sz="2400" dirty="0" smtClean="0">
                <a:ea typeface="Malgun Gothic" panose="020B0503020000020004" pitchFamily="34" charset="-127"/>
              </a:rPr>
              <a:t>F</a:t>
            </a:r>
            <a:r>
              <a:rPr lang="id-ID" sz="2400" dirty="0" smtClean="0">
                <a:ea typeface="Malgun Gothic" panose="020B0503020000020004" pitchFamily="34" charset="-127"/>
              </a:rPr>
              <a:t>ollow your passion or hobby</a:t>
            </a:r>
            <a:endParaRPr lang="id-ID" sz="2400" dirty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r>
              <a:rPr lang="en-US" sz="2400" dirty="0" smtClean="0">
                <a:ea typeface="Malgun Gothic" panose="020B0503020000020004" pitchFamily="34" charset="-127"/>
              </a:rPr>
              <a:t>D</a:t>
            </a:r>
            <a:r>
              <a:rPr lang="id-ID" sz="2400" dirty="0" smtClean="0">
                <a:ea typeface="Malgun Gothic" panose="020B0503020000020004" pitchFamily="34" charset="-127"/>
              </a:rPr>
              <a:t>ecide your goal and build your motivation</a:t>
            </a:r>
            <a:endParaRPr lang="en-US" sz="2400" dirty="0" smtClean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r>
              <a:rPr lang="id-ID" sz="2400" dirty="0" smtClean="0">
                <a:ea typeface="Malgun Gothic" panose="020B0503020000020004" pitchFamily="34" charset="-127"/>
              </a:rPr>
              <a:t>Take an action and responsibility </a:t>
            </a:r>
          </a:p>
          <a:p>
            <a:pPr>
              <a:buAutoNum type="arabicPeriod"/>
            </a:pPr>
            <a:r>
              <a:rPr lang="en-US" sz="2400" dirty="0"/>
              <a:t>Do all coursework and understand accounting courses to cultivate potential</a:t>
            </a:r>
            <a:r>
              <a:rPr lang="id-ID" sz="2400" dirty="0" smtClean="0">
                <a:ea typeface="Malgun Gothic" panose="020B0503020000020004" pitchFamily="34" charset="-127"/>
              </a:rPr>
              <a:t>.</a:t>
            </a:r>
          </a:p>
          <a:p>
            <a:pPr>
              <a:buAutoNum type="arabicPeriod"/>
            </a:pPr>
            <a:r>
              <a:rPr lang="id-ID" sz="2400" dirty="0" smtClean="0">
                <a:ea typeface="Malgun Gothic" panose="020B0503020000020004" pitchFamily="34" charset="-127"/>
              </a:rPr>
              <a:t>Time management agar dapat mengoptimalkan knowledge yang anda peroleh.</a:t>
            </a:r>
            <a:endParaRPr lang="en-US" sz="2400" dirty="0" smtClean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r>
              <a:rPr lang="en-US" sz="2400" dirty="0" err="1" smtClean="0">
                <a:ea typeface="Malgun Gothic" panose="020B0503020000020004" pitchFamily="34" charset="-127"/>
              </a:rPr>
              <a:t>Banyak</a:t>
            </a:r>
            <a:r>
              <a:rPr lang="en-US" sz="2400" dirty="0" smtClean="0">
                <a:ea typeface="Malgun Gothic" panose="020B0503020000020004" pitchFamily="34" charset="-127"/>
              </a:rPr>
              <a:t> </a:t>
            </a:r>
            <a:r>
              <a:rPr lang="en-US" sz="2400" dirty="0" err="1" smtClean="0">
                <a:ea typeface="Malgun Gothic" panose="020B0503020000020004" pitchFamily="34" charset="-127"/>
              </a:rPr>
              <a:t>Berbagi</a:t>
            </a:r>
            <a:endParaRPr lang="id-ID" sz="2400" dirty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endParaRPr lang="en-US" sz="2400" dirty="0" smtClean="0">
              <a:ea typeface="Malgun Gothic" panose="020B0503020000020004" pitchFamily="34" charset="-127"/>
            </a:endParaRPr>
          </a:p>
          <a:p>
            <a:pPr>
              <a:buAutoNum type="arabicPeriod"/>
            </a:pPr>
            <a:endParaRPr lang="en-US" sz="2400" dirty="0">
              <a:ea typeface="Malgun Gothic" panose="020B0503020000020004" pitchFamily="34" charset="-12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256399" cy="365125"/>
          </a:xfrm>
        </p:spPr>
        <p:txBody>
          <a:bodyPr/>
          <a:lstStyle/>
          <a:p>
            <a:r>
              <a:rPr lang="en-US" dirty="0" smtClean="0"/>
              <a:t>www.igedeauditta.com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92480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/>
              <a:t>Compentent</a:t>
            </a:r>
            <a:r>
              <a:rPr lang="en-US" sz="4800" dirty="0"/>
              <a:t> Academic &amp; Competent Professional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1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Vokasi</a:t>
            </a:r>
            <a:r>
              <a:rPr lang="en-US" sz="2800" dirty="0" smtClean="0"/>
              <a:t>, </a:t>
            </a:r>
            <a:r>
              <a:rPr lang="en-US" sz="2800" dirty="0" err="1" smtClean="0"/>
              <a:t>Sarjana</a:t>
            </a:r>
            <a:r>
              <a:rPr lang="en-US" sz="2800" dirty="0" smtClean="0"/>
              <a:t>, Magister, Doctoral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endParaRPr lang="en-US" sz="2800" dirty="0" smtClean="0"/>
          </a:p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/>
              <a:t> </a:t>
            </a:r>
            <a:r>
              <a:rPr lang="en-US" sz="2800" dirty="0" err="1" smtClean="0"/>
              <a:t>sertifikasi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Experience – dare to start – find opportunity – risk taker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2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69" y="446485"/>
            <a:ext cx="7358063" cy="856029"/>
          </a:xfrm>
        </p:spPr>
        <p:txBody>
          <a:bodyPr/>
          <a:lstStyle/>
          <a:p>
            <a:r>
              <a:rPr lang="id-ID" dirty="0" smtClean="0"/>
              <a:t>There is no Shortcut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910081"/>
            <a:ext cx="7358063" cy="4126388"/>
          </a:xfrm>
        </p:spPr>
        <p:txBody>
          <a:bodyPr>
            <a:normAutofit/>
          </a:bodyPr>
          <a:lstStyle/>
          <a:p>
            <a:r>
              <a:rPr lang="id-ID" sz="3100" dirty="0"/>
              <a:t>Seseorang yang ahli di bidangnya atau sukses karir, telah melampaui 10.000 jam untuk menekuni bidang yang digeluti sebelum berhasil di puncak kesuksesan</a:t>
            </a:r>
            <a:r>
              <a:rPr lang="id-ID" sz="3100" dirty="0" smtClean="0"/>
              <a:t>.</a:t>
            </a:r>
            <a:endParaRPr lang="id-ID" sz="3100" dirty="0"/>
          </a:p>
          <a:p>
            <a:r>
              <a:rPr lang="id-ID" sz="3100" dirty="0"/>
              <a:t>(Malcolm Gladwell)</a:t>
            </a:r>
          </a:p>
        </p:txBody>
      </p:sp>
    </p:spTree>
    <p:extLst>
      <p:ext uri="{BB962C8B-B14F-4D97-AF65-F5344CB8AC3E}">
        <p14:creationId xmlns:p14="http://schemas.microsoft.com/office/powerpoint/2010/main" val="422179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Digital – makes world looks small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Making Business between countries</a:t>
            </a:r>
          </a:p>
          <a:p>
            <a:r>
              <a:rPr lang="en-US" sz="2800" dirty="0" smtClean="0"/>
              <a:t>Working together without meet in the same place</a:t>
            </a:r>
          </a:p>
          <a:p>
            <a:r>
              <a:rPr lang="en-US" sz="2800" dirty="0" smtClean="0"/>
              <a:t>Corporate &amp; Personal Branding more easier and faster</a:t>
            </a:r>
          </a:p>
          <a:p>
            <a:r>
              <a:rPr lang="en-US" sz="2800" dirty="0" smtClean="0"/>
              <a:t>Etc.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3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Propose &amp; Apply – Proactive – win </a:t>
            </a:r>
            <a:r>
              <a:rPr lang="en-US" sz="4800" dirty="0" err="1" smtClean="0"/>
              <a:t>win</a:t>
            </a:r>
            <a:r>
              <a:rPr lang="en-US" sz="4800" dirty="0" smtClean="0"/>
              <a:t> – Partnership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a comprehensive </a:t>
            </a:r>
            <a:r>
              <a:rPr lang="en-US" sz="2800" dirty="0" err="1" smtClean="0"/>
              <a:t>Profil</a:t>
            </a:r>
            <a:endParaRPr lang="en-US" sz="2800" dirty="0" smtClean="0"/>
          </a:p>
          <a:p>
            <a:r>
              <a:rPr lang="en-US" sz="2800" dirty="0" smtClean="0"/>
              <a:t>Pro Active</a:t>
            </a:r>
          </a:p>
          <a:p>
            <a:r>
              <a:rPr lang="en-US" sz="2800" dirty="0" smtClean="0"/>
              <a:t>Sell Value Proposition</a:t>
            </a:r>
          </a:p>
          <a:p>
            <a:r>
              <a:rPr lang="en-US" sz="2800" dirty="0" smtClean="0"/>
              <a:t>Partnership more better than alone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3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Community &amp; Organization – knowledge &amp; Networking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www.</a:t>
            </a:r>
            <a:r>
              <a:rPr lang="en-US" dirty="0" err="1" smtClean="0"/>
              <a:t>igedeauditta</a:t>
            </a:r>
            <a:r>
              <a:rPr lang="id-ID" dirty="0" smtClean="0"/>
              <a:t>.com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524000"/>
            <a:ext cx="6999288" cy="4316413"/>
          </a:xfrm>
          <a:prstGeom prst="rect">
            <a:avLst/>
          </a:prstGeom>
        </p:spPr>
        <p:txBody>
          <a:bodyPr lIns="91435" tIns="45718" rIns="91435" bIns="45718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id-ID" sz="2000" dirty="0" smtClean="0"/>
              <a:t>Berpengalaman 1</a:t>
            </a:r>
            <a:r>
              <a:rPr lang="en-US" sz="2000" dirty="0" smtClean="0"/>
              <a:t>3</a:t>
            </a:r>
            <a:r>
              <a:rPr lang="id-ID" sz="2000" dirty="0" smtClean="0"/>
              <a:t> tahun di dunia accountant sejak 2003</a:t>
            </a:r>
          </a:p>
          <a:p>
            <a:pPr marL="0" indent="0">
              <a:buFontTx/>
              <a:buNone/>
              <a:defRPr/>
            </a:pPr>
            <a:r>
              <a:rPr lang="id-ID" sz="2000" dirty="0" smtClean="0"/>
              <a:t>Kompetensi akademik dan profesional :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 smtClean="0"/>
              <a:t>SE., MSA., </a:t>
            </a:r>
            <a:r>
              <a:rPr lang="en-US" sz="2000" dirty="0" err="1" smtClean="0"/>
              <a:t>Ak</a:t>
            </a:r>
            <a:r>
              <a:rPr lang="en-US" sz="2000" dirty="0" smtClean="0"/>
              <a:t>., CA.</a:t>
            </a:r>
            <a:r>
              <a:rPr lang="id-ID" sz="2000" dirty="0" smtClean="0"/>
              <a:t>, CFP</a:t>
            </a:r>
            <a:r>
              <a:rPr lang="id-ID" sz="2000" baseline="30000" dirty="0" smtClean="0"/>
              <a:t>®</a:t>
            </a:r>
            <a:r>
              <a:rPr lang="id-ID" sz="2000" dirty="0" smtClean="0"/>
              <a:t>., CSRS., CSRA., CMA., QWP</a:t>
            </a:r>
            <a:r>
              <a:rPr lang="id-ID" sz="2000" baseline="30000" dirty="0" smtClean="0"/>
              <a:t>®</a:t>
            </a:r>
            <a:r>
              <a:rPr lang="id-ID" sz="2000" dirty="0" smtClean="0"/>
              <a:t>.,  AEPP</a:t>
            </a:r>
            <a:r>
              <a:rPr lang="id-ID" sz="2000" baseline="30000" dirty="0" smtClean="0"/>
              <a:t>®</a:t>
            </a:r>
            <a:r>
              <a:rPr lang="id-ID" sz="2000" dirty="0" smtClean="0"/>
              <a:t>., CPA., CBA.</a:t>
            </a:r>
          </a:p>
          <a:p>
            <a:pPr marL="0" indent="0">
              <a:buFontTx/>
              <a:buNone/>
              <a:defRPr/>
            </a:pPr>
            <a:endParaRPr lang="id-ID" sz="2000" dirty="0" smtClean="0"/>
          </a:p>
          <a:p>
            <a:pPr marL="0" indent="0">
              <a:buFontTx/>
              <a:buNone/>
              <a:defRPr/>
            </a:pPr>
            <a:r>
              <a:rPr lang="id-ID" sz="2000" dirty="0" smtClean="0"/>
              <a:t>Jabatan saat ini:</a:t>
            </a:r>
          </a:p>
          <a:p>
            <a:pPr>
              <a:buFont typeface="Wingdings"/>
              <a:buChar char="Ø"/>
              <a:defRPr/>
            </a:pPr>
            <a:r>
              <a:rPr lang="id-ID" sz="2000" dirty="0" smtClean="0"/>
              <a:t>Partner &amp; General Manager di Kantor Akuntan Publik Made Sudarma, Thomas &amp; Dewi </a:t>
            </a:r>
            <a:r>
              <a:rPr lang="en-US" sz="2000" dirty="0" smtClean="0"/>
              <a:t>/ KAP MTD</a:t>
            </a:r>
            <a:endParaRPr lang="id-ID" sz="2000" dirty="0" smtClean="0"/>
          </a:p>
          <a:p>
            <a:pPr>
              <a:buFont typeface="Wingdings"/>
              <a:buChar char="Ø"/>
              <a:defRPr/>
            </a:pPr>
            <a:r>
              <a:rPr lang="id-ID" sz="2000" dirty="0" smtClean="0"/>
              <a:t>CEO &amp; Managing Partner di ID</a:t>
            </a:r>
            <a:r>
              <a:rPr lang="en-US" sz="2000" dirty="0" smtClean="0"/>
              <a:t>CA</a:t>
            </a:r>
            <a:r>
              <a:rPr lang="id-ID" sz="2000" dirty="0" smtClean="0"/>
              <a:t> Global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buFont typeface="Wingdings"/>
              <a:buChar char="Ø"/>
              <a:defRPr/>
            </a:pPr>
            <a:r>
              <a:rPr lang="id-ID" sz="2000" dirty="0" smtClean="0"/>
              <a:t>Chairman di Organisasi Asosiasi Manajemen Indonesia Cabang Malang</a:t>
            </a:r>
            <a:r>
              <a:rPr lang="en-US" sz="2000" dirty="0"/>
              <a:t> </a:t>
            </a:r>
            <a:r>
              <a:rPr lang="en-US" sz="2000" dirty="0" smtClean="0"/>
              <a:t>/ AMA MALANG</a:t>
            </a:r>
            <a:endParaRPr lang="id-ID" sz="2000" dirty="0" smtClean="0"/>
          </a:p>
          <a:p>
            <a:pPr>
              <a:buFont typeface="Wingdings"/>
              <a:buChar char="Ø"/>
              <a:defRPr/>
            </a:pPr>
            <a:r>
              <a:rPr lang="id-ID" sz="2000" dirty="0" smtClean="0"/>
              <a:t>Independent Commissioner di PT Jasuindo Tbk.</a:t>
            </a:r>
          </a:p>
          <a:p>
            <a:pPr marL="0" indent="0">
              <a:buFontTx/>
              <a:buNone/>
              <a:defRPr/>
            </a:pPr>
            <a:endParaRPr lang="id-ID" sz="2000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457200"/>
            <a:ext cx="7795523" cy="9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id-ID" sz="2800" dirty="0">
                <a:solidFill>
                  <a:schemeClr val="tx1"/>
                </a:solidFill>
                <a:latin typeface="Kristen ITC" pitchFamily="66" charset="0"/>
                <a:ea typeface="SimSun" pitchFamily="2" charset="-122"/>
              </a:rPr>
              <a:t>I Gede Auditta Profile</a:t>
            </a:r>
            <a:br>
              <a:rPr lang="id-ID" sz="2800" dirty="0">
                <a:solidFill>
                  <a:schemeClr val="tx1"/>
                </a:solidFill>
                <a:latin typeface="Kristen ITC" pitchFamily="66" charset="0"/>
                <a:ea typeface="SimSun" pitchFamily="2" charset="-122"/>
              </a:rPr>
            </a:br>
            <a:r>
              <a:rPr lang="id-ID" sz="2400" dirty="0">
                <a:solidFill>
                  <a:schemeClr val="tx1"/>
                </a:solidFill>
                <a:latin typeface="Kristen ITC" pitchFamily="66" charset="0"/>
                <a:ea typeface="SimSun" pitchFamily="2" charset="-122"/>
              </a:rPr>
              <a:t>Accountant – Entrepreneur – Personal Motivator</a:t>
            </a:r>
            <a:endParaRPr lang="id-ID" sz="2800" dirty="0">
              <a:solidFill>
                <a:schemeClr val="tx1"/>
              </a:solidFill>
              <a:latin typeface="Kristen ITC" pitchFamily="66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900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Endurance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Daya tahan dapat diciptakan dengan langkah berikut:</a:t>
            </a:r>
          </a:p>
          <a:p>
            <a:pPr>
              <a:buAutoNum type="arabicPeriod"/>
            </a:pPr>
            <a:r>
              <a:rPr lang="id-ID" sz="2400" dirty="0" smtClean="0"/>
              <a:t>Mengikuti pelatihan, seminar dan lokakarya sesuai dengan tujuan </a:t>
            </a:r>
            <a:r>
              <a:rPr lang="en-US" sz="2400" dirty="0" err="1" smtClean="0"/>
              <a:t>karir</a:t>
            </a:r>
            <a:r>
              <a:rPr lang="en-US" sz="2400" dirty="0" smtClean="0"/>
              <a:t> </a:t>
            </a:r>
            <a:r>
              <a:rPr lang="id-ID" sz="2400" dirty="0" smtClean="0"/>
              <a:t>anda.</a:t>
            </a:r>
          </a:p>
          <a:p>
            <a:pPr>
              <a:buAutoNum type="arabicPeriod"/>
            </a:pPr>
            <a:r>
              <a:rPr lang="id-ID" sz="2400" dirty="0" smtClean="0"/>
              <a:t>Ciptakan kesetaraan dan peluang dengan profesional di negara asean dengan mengikuti klub, organisasi atau komunitas nasional dan internasional.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Endurance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Berani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&gt; </a:t>
            </a:r>
            <a:r>
              <a:rPr lang="en-US" sz="2400" dirty="0" err="1" smtClean="0"/>
              <a:t>risiko</a:t>
            </a:r>
            <a:r>
              <a:rPr lang="en-US" sz="2400" dirty="0" smtClean="0"/>
              <a:t> &gt;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&gt; </a:t>
            </a:r>
            <a:r>
              <a:rPr lang="en-US" sz="2400" dirty="0" err="1" smtClean="0"/>
              <a:t>terasah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&gt; </a:t>
            </a:r>
            <a:r>
              <a:rPr lang="en-US" sz="2400" dirty="0" err="1" smtClean="0"/>
              <a:t>kesuksesan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4. </a:t>
            </a:r>
            <a:r>
              <a:rPr lang="en-US" sz="2400" dirty="0" err="1" smtClean="0"/>
              <a:t>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rintangan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doa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0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Eager to Learn &amp; Develop – Antibody – Value Proposition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6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dirty="0" smtClean="0"/>
              <a:t>Global Competitiveness Report 2016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8077200" cy="5334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4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saing</a:t>
            </a:r>
            <a:r>
              <a:rPr lang="en-US" sz="2800" dirty="0" smtClean="0"/>
              <a:t> global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acuan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di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asing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9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65532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800" dirty="0" smtClean="0"/>
              <a:t>“</a:t>
            </a:r>
            <a:r>
              <a:rPr lang="en-US" sz="2800" dirty="0" err="1" smtClean="0"/>
              <a:t>Menanti</a:t>
            </a:r>
            <a:r>
              <a:rPr lang="en-US" sz="2800" dirty="0" smtClean="0"/>
              <a:t> </a:t>
            </a:r>
            <a:r>
              <a:rPr lang="en-US" sz="2800" dirty="0" err="1" smtClean="0"/>
              <a:t>Sempurna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buruk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memulai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id-ID" sz="2800" dirty="0" smtClean="0"/>
              <a:t>”</a:t>
            </a:r>
          </a:p>
          <a:p>
            <a:pPr marL="0" indent="0" algn="ctr">
              <a:buNone/>
            </a:pPr>
            <a:endParaRPr lang="id-ID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id-ID" sz="2800" dirty="0" smtClean="0">
                <a:latin typeface="Kristen ITC" panose="03050502040202030202" pitchFamily="66" charset="0"/>
              </a:rPr>
              <a:t>Thank You</a:t>
            </a:r>
            <a:endParaRPr lang="en-US" sz="2800" dirty="0">
              <a:latin typeface="Kristen ITC" panose="03050502040202030202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6591300" cy="4876800"/>
          </a:xfrm>
        </p:spPr>
        <p:txBody>
          <a:bodyPr>
            <a:normAutofit/>
          </a:bodyPr>
          <a:lstStyle/>
          <a:p>
            <a:pPr marL="0" indent="0" algn="ctr">
              <a:buFont typeface="Wingdings 3" pitchFamily="18" charset="2"/>
              <a:buNone/>
              <a:defRPr/>
            </a:pPr>
            <a:r>
              <a:rPr lang="id-ID" sz="4400" b="1" dirty="0">
                <a:latin typeface="Kristen ITC" panose="03050502040202030202" pitchFamily="66" charset="0"/>
              </a:rPr>
              <a:t>Thank You</a:t>
            </a:r>
          </a:p>
          <a:p>
            <a:pPr marL="0" indent="0" algn="ctr">
              <a:buFont typeface="Wingdings 3" pitchFamily="18" charset="2"/>
              <a:buNone/>
              <a:defRPr/>
            </a:pPr>
            <a:endParaRPr lang="en-US" sz="2800" dirty="0" smtClean="0">
              <a:latin typeface="Kristen ITC" panose="03050502040202030202" pitchFamily="66" charset="0"/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en-US" sz="2800" dirty="0" smtClean="0">
                <a:latin typeface="Kristen ITC" panose="03050502040202030202" pitchFamily="66" charset="0"/>
              </a:rPr>
              <a:t>Wants more ?</a:t>
            </a:r>
            <a:endParaRPr lang="id-ID" sz="2800" dirty="0">
              <a:latin typeface="Kristen ITC" panose="03050502040202030202" pitchFamily="66" charset="0"/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id-ID" sz="2800" dirty="0">
                <a:latin typeface="Narkisim" panose="020E0502050101010101" pitchFamily="34" charset="-79"/>
                <a:cs typeface="Narkisim" panose="020E0502050101010101" pitchFamily="34" charset="-79"/>
              </a:rPr>
              <a:t>type my </a:t>
            </a:r>
            <a:r>
              <a:rPr lang="id-ID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name</a:t>
            </a:r>
            <a:endParaRPr lang="en-US" sz="2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id-ID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id-ID" sz="2800" dirty="0">
                <a:latin typeface="Narkisim" panose="020E0502050101010101" pitchFamily="34" charset="-79"/>
                <a:cs typeface="Narkisim" panose="020E0502050101010101" pitchFamily="34" charset="-79"/>
              </a:rPr>
              <a:t>“I Gede Auditta</a:t>
            </a:r>
            <a:r>
              <a:rPr lang="id-ID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”</a:t>
            </a:r>
            <a:endParaRPr lang="en-US" sz="2800" dirty="0" smtClean="0"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id-ID" sz="2800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id-ID" sz="2800" dirty="0">
                <a:latin typeface="Narkisim" panose="020E0502050101010101" pitchFamily="34" charset="-79"/>
                <a:cs typeface="Narkisim" panose="020E0502050101010101" pitchFamily="34" charset="-79"/>
              </a:rPr>
              <a:t>on google search</a:t>
            </a:r>
          </a:p>
          <a:p>
            <a:pPr marL="0" indent="0" algn="ctr">
              <a:buFont typeface="Wingdings 3" pitchFamily="18" charset="2"/>
              <a:buNone/>
              <a:defRPr/>
            </a:pPr>
            <a:r>
              <a:rPr lang="id-ID" sz="2800" dirty="0">
                <a:latin typeface="Narkisim" panose="020E0502050101010101" pitchFamily="34" charset="-79"/>
                <a:cs typeface="Narkisim" panose="020E0502050101010101" pitchFamily="34" charset="-79"/>
              </a:rPr>
              <a:t>Facebook, Linkedin, Instagram</a:t>
            </a:r>
            <a:endParaRPr lang="id-ID" sz="28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 Gede Auditta</a:t>
            </a:r>
            <a:endParaRPr lang="en-US" altLang="en-US"/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01F1D4-3DBF-4016-B995-DD2CF1FE0419}" type="slidenum">
              <a:rPr lang="en-US" altLang="en-US">
                <a:solidFill>
                  <a:srgbClr val="FEFFFF"/>
                </a:solidFill>
              </a:rPr>
              <a:pPr/>
              <a:t>26</a:t>
            </a:fld>
            <a:endParaRPr lang="en-US" altLang="en-US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Kristen ITC" pitchFamily="66" charset="0"/>
              </a:rPr>
              <a:t>Kiat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Sukses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Menembus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Pasar</a:t>
            </a:r>
            <a:r>
              <a:rPr lang="en-US" dirty="0">
                <a:latin typeface="Kristen ITC" pitchFamily="66" charset="0"/>
              </a:rPr>
              <a:t> </a:t>
            </a:r>
            <a:r>
              <a:rPr lang="en-US" dirty="0" err="1">
                <a:latin typeface="Kristen ITC" pitchFamily="66" charset="0"/>
              </a:rPr>
              <a:t>Kerja</a:t>
            </a:r>
            <a:r>
              <a:rPr lang="en-US" dirty="0">
                <a:latin typeface="Kristen ITC" pitchFamily="66" charset="0"/>
              </a:rPr>
              <a:t> Di Era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7601155" cy="4051437"/>
          </a:xfrm>
        </p:spPr>
        <p:txBody>
          <a:bodyPr/>
          <a:lstStyle/>
          <a:p>
            <a:pPr>
              <a:buAutoNum type="arabicPeriod"/>
            </a:pPr>
            <a:r>
              <a:rPr lang="en-US" dirty="0" smtClean="0"/>
              <a:t>Character - </a:t>
            </a:r>
            <a:r>
              <a:rPr lang="en-US" dirty="0"/>
              <a:t>Entrepreneurship </a:t>
            </a:r>
            <a:r>
              <a:rPr lang="en-US" dirty="0" smtClean="0"/>
              <a:t>Spirit – Work Culture</a:t>
            </a:r>
          </a:p>
          <a:p>
            <a:pPr>
              <a:buAutoNum type="arabicPeriod"/>
            </a:pPr>
            <a:r>
              <a:rPr lang="en-US" dirty="0" err="1" smtClean="0"/>
              <a:t>Compentent</a:t>
            </a:r>
            <a:r>
              <a:rPr lang="en-US" dirty="0" smtClean="0"/>
              <a:t> Academic &amp; Competent Professional</a:t>
            </a:r>
          </a:p>
          <a:p>
            <a:pPr>
              <a:buAutoNum type="arabicPeriod"/>
            </a:pPr>
            <a:r>
              <a:rPr lang="en-US" dirty="0" smtClean="0"/>
              <a:t>Experience – dare to start – find opportunity – risk taker</a:t>
            </a:r>
          </a:p>
          <a:p>
            <a:pPr>
              <a:buAutoNum type="arabicPeriod"/>
            </a:pPr>
            <a:r>
              <a:rPr lang="en-US" dirty="0" smtClean="0"/>
              <a:t>Digital – makes world looks small</a:t>
            </a:r>
          </a:p>
          <a:p>
            <a:pPr>
              <a:buAutoNum type="arabicPeriod"/>
            </a:pPr>
            <a:r>
              <a:rPr lang="en-US" dirty="0" smtClean="0"/>
              <a:t>Propose &amp; Apply – Proactive – win </a:t>
            </a:r>
            <a:r>
              <a:rPr lang="en-US" dirty="0" err="1" smtClean="0"/>
              <a:t>win</a:t>
            </a:r>
            <a:r>
              <a:rPr lang="en-US" dirty="0" smtClean="0"/>
              <a:t> – Partnership</a:t>
            </a:r>
          </a:p>
          <a:p>
            <a:pPr>
              <a:buFont typeface="Wingdings 2" charset="2"/>
              <a:buAutoNum type="arabicPeriod"/>
            </a:pPr>
            <a:r>
              <a:rPr lang="en-US" dirty="0"/>
              <a:t>Community &amp; Organization – knowledge &amp; Networking</a:t>
            </a:r>
          </a:p>
          <a:p>
            <a:pPr>
              <a:buAutoNum type="arabicPeriod"/>
            </a:pPr>
            <a:r>
              <a:rPr lang="en-US" dirty="0" smtClean="0"/>
              <a:t>Eager to Learn &amp; Develop – Antibody – Value Proposition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Character - Entrepreneurship Spirit – Work Culture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6200" dirty="0"/>
              <a:t>Question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3400" dirty="0"/>
              <a:t>What is Success?</a:t>
            </a:r>
          </a:p>
          <a:p>
            <a:r>
              <a:rPr lang="id-ID" sz="3400" dirty="0"/>
              <a:t>What is Focus?</a:t>
            </a:r>
          </a:p>
          <a:p>
            <a:r>
              <a:rPr lang="en-US" sz="3400" dirty="0"/>
              <a:t>why success and focus can not be compared between people with each other</a:t>
            </a:r>
            <a:r>
              <a:rPr lang="id-ID" sz="3400" dirty="0"/>
              <a:t>?</a:t>
            </a:r>
          </a:p>
        </p:txBody>
      </p:sp>
      <p:sp>
        <p:nvSpPr>
          <p:cNvPr id="4" name="Footer Placeholder 1"/>
          <p:cNvSpPr txBox="1">
            <a:spLocks/>
          </p:cNvSpPr>
          <p:nvPr/>
        </p:nvSpPr>
        <p:spPr bwMode="auto">
          <a:xfrm>
            <a:off x="4369478" y="626093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1pPr>
            <a:lvl2pPr marL="1056623" marR="0" indent="-406394" algn="ctr" defTabSz="584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2pPr>
            <a:lvl3pPr marL="1625575" marR="0" indent="-325115" algn="ctr" defTabSz="584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3pPr>
            <a:lvl4pPr marL="2275804" marR="0" indent="-325115" algn="ctr" defTabSz="584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4pPr>
            <a:lvl5pPr marL="2926034" marR="0" indent="-325115" algn="ctr" defTabSz="584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5pPr>
            <a:lvl6pPr marL="3576264" marR="0" indent="-325115" algn="ctr" defTabSz="584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6pPr>
            <a:lvl7pPr marL="4226494" marR="0" indent="-325115" algn="ctr" defTabSz="584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7pPr>
            <a:lvl8pPr marL="4876724" marR="0" indent="-325115" algn="ctr" defTabSz="584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8pPr>
            <a:lvl9pPr marL="5526954" marR="0" indent="-325115" algn="ctr" defTabSz="584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charset="0"/>
                <a:ea typeface="SimSun" pitchFamily="2" charset="-122"/>
                <a:cs typeface="+mn-cs"/>
                <a:sym typeface="Papyrus"/>
              </a:defRPr>
            </a:lvl9pPr>
          </a:lstStyle>
          <a:p>
            <a:pPr eaLnBrk="1" hangingPunct="1"/>
            <a:r>
              <a:rPr lang="id-ID" altLang="zh-CN" sz="2000" dirty="0">
                <a:solidFill>
                  <a:schemeClr val="bg1"/>
                </a:solidFill>
              </a:rPr>
              <a:t>www.igedeauditta.com</a:t>
            </a:r>
            <a:endParaRPr lang="id-ID" altLang="zh-CN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z="5600" dirty="0"/>
              <a:t>Sukses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656928"/>
            <a:ext cx="7358063" cy="43795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500" dirty="0"/>
              <a:t>Sukses tidak dilihat dari segi materi</a:t>
            </a:r>
          </a:p>
          <a:p>
            <a:pPr marL="0" indent="0" algn="ctr">
              <a:buNone/>
            </a:pPr>
            <a:r>
              <a:rPr lang="id-ID" sz="2500" dirty="0"/>
              <a:t>Sukses setiap orang berbeda</a:t>
            </a:r>
          </a:p>
          <a:p>
            <a:pPr marL="0" indent="0">
              <a:buNone/>
            </a:pPr>
            <a:endParaRPr lang="id-ID" sz="2500" dirty="0"/>
          </a:p>
          <a:p>
            <a:pPr marL="0" indent="0">
              <a:buNone/>
            </a:pPr>
            <a:r>
              <a:rPr lang="id-ID" sz="2500" dirty="0"/>
              <a:t>Sukses adalah ketika seseorang mencapai apa yang telah dia cita-citakan dan merencanakan meraih kesuksesan selanjutnya.</a:t>
            </a:r>
          </a:p>
          <a:p>
            <a:pPr marL="0" indent="0">
              <a:buNone/>
            </a:pPr>
            <a:endParaRPr lang="id-ID" sz="2500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4572000" y="626431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12" indent="-285736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2942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118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295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471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648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8825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001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id-ID" altLang="zh-CN" sz="2000" dirty="0">
                <a:solidFill>
                  <a:schemeClr val="bg1"/>
                </a:solidFill>
              </a:rPr>
              <a:t>www.igedeauditta.com</a:t>
            </a:r>
            <a:endParaRPr lang="id-ID" altLang="zh-CN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0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69" y="446484"/>
            <a:ext cx="7358063" cy="1109183"/>
          </a:xfrm>
        </p:spPr>
        <p:txBody>
          <a:bodyPr>
            <a:noAutofit/>
          </a:bodyPr>
          <a:lstStyle/>
          <a:p>
            <a:r>
              <a:rPr lang="id-ID" sz="4600" dirty="0"/>
              <a:t>Success Character - Entreprenuership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555667"/>
            <a:ext cx="7358063" cy="44808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4200" dirty="0"/>
          </a:p>
          <a:p>
            <a:pPr marL="0" indent="0">
              <a:buNone/>
            </a:pPr>
            <a:r>
              <a:rPr lang="id-ID" sz="4200" dirty="0"/>
              <a:t>Not all entreprenurs have Entrepreneur soul, but to be </a:t>
            </a:r>
            <a:r>
              <a:rPr lang="id-ID" sz="4200" dirty="0" smtClean="0"/>
              <a:t>succes</a:t>
            </a:r>
            <a:r>
              <a:rPr lang="en-US" sz="4200" dirty="0" smtClean="0"/>
              <a:t>s</a:t>
            </a:r>
            <a:r>
              <a:rPr lang="id-ID" sz="4200" dirty="0" smtClean="0"/>
              <a:t> </a:t>
            </a:r>
            <a:r>
              <a:rPr lang="id-ID" sz="4200" dirty="0"/>
              <a:t>you need it, no matter you employee or business owner.</a:t>
            </a:r>
          </a:p>
          <a:p>
            <a:pPr marL="0" indent="0">
              <a:buNone/>
            </a:pPr>
            <a:endParaRPr lang="id-ID" sz="42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4572000" y="6213685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12" indent="-285736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2942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118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295" indent="-228588" eaLnBrk="0" hangingPunct="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471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648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8825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001" indent="-228588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r>
              <a:rPr lang="id-ID" altLang="zh-CN" sz="2000" dirty="0">
                <a:solidFill>
                  <a:schemeClr val="bg1"/>
                </a:solidFill>
              </a:rPr>
              <a:t>www.igedeauditta.com</a:t>
            </a:r>
            <a:endParaRPr lang="id-ID" altLang="zh-CN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2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Ada 3 </a:t>
            </a:r>
            <a:r>
              <a:rPr lang="en-US" sz="4400" dirty="0" err="1" smtClean="0"/>
              <a:t>fondasi</a:t>
            </a:r>
            <a:r>
              <a:rPr lang="en-US" sz="4400" dirty="0" smtClean="0"/>
              <a:t> </a:t>
            </a:r>
            <a:r>
              <a:rPr lang="en-US" sz="4400" dirty="0" err="1" smtClean="0"/>
              <a:t>kesuksesan</a:t>
            </a:r>
            <a:r>
              <a:rPr lang="en-US" sz="4400" dirty="0" smtClean="0"/>
              <a:t> </a:t>
            </a:r>
            <a:r>
              <a:rPr lang="en-US" sz="4400" dirty="0" err="1" smtClean="0"/>
              <a:t>yaitu</a:t>
            </a:r>
            <a:r>
              <a:rPr lang="en-US" sz="4400" dirty="0" smtClean="0"/>
              <a:t> </a:t>
            </a:r>
            <a:r>
              <a:rPr lang="en-US" sz="4400" dirty="0" err="1" smtClean="0"/>
              <a:t>doa</a:t>
            </a:r>
            <a:r>
              <a:rPr lang="en-US" sz="4400" dirty="0" smtClean="0"/>
              <a:t>, </a:t>
            </a:r>
            <a:r>
              <a:rPr lang="en-US" sz="4400" dirty="0" err="1" smtClean="0"/>
              <a:t>motivasi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tujuan</a:t>
            </a:r>
            <a:endParaRPr lang="en-US" sz="4400" dirty="0" smtClean="0"/>
          </a:p>
          <a:p>
            <a:pPr marL="0" indent="0">
              <a:buNone/>
            </a:pPr>
            <a:r>
              <a:rPr lang="en-US" sz="1100" dirty="0" smtClean="0"/>
              <a:t>I </a:t>
            </a:r>
            <a:r>
              <a:rPr lang="en-US" sz="1100" dirty="0" err="1" smtClean="0"/>
              <a:t>Gede</a:t>
            </a:r>
            <a:r>
              <a:rPr lang="en-US" sz="1100" dirty="0" smtClean="0"/>
              <a:t> </a:t>
            </a:r>
            <a:r>
              <a:rPr lang="en-US" sz="1100" dirty="0" err="1" smtClean="0"/>
              <a:t>Auditta</a:t>
            </a:r>
            <a:r>
              <a:rPr lang="en-US" sz="1100" dirty="0" smtClean="0"/>
              <a:t> -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www.igedeauditta.com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7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*Chance* </a:t>
            </a:r>
            <a:r>
              <a:rPr lang="en-US" dirty="0" smtClean="0"/>
              <a:t>10 </a:t>
            </a:r>
            <a:r>
              <a:rPr lang="en-US" dirty="0"/>
              <a:t>talents of the most successful entrepreneurs: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500" dirty="0"/>
              <a:t>1. Business Focus 			6. Independent</a:t>
            </a:r>
          </a:p>
          <a:p>
            <a:pPr marL="0" indent="0">
              <a:buNone/>
            </a:pPr>
            <a:r>
              <a:rPr lang="id-ID" sz="2500" dirty="0"/>
              <a:t>2. Confidence 				7. Knowledge Seeker</a:t>
            </a:r>
          </a:p>
          <a:p>
            <a:pPr marL="0" indent="0">
              <a:buNone/>
            </a:pPr>
            <a:r>
              <a:rPr lang="id-ID" sz="2500" dirty="0"/>
              <a:t>3. Creative Thinker 			8. Promoter</a:t>
            </a:r>
          </a:p>
          <a:p>
            <a:pPr marL="0" indent="0">
              <a:buNone/>
            </a:pPr>
            <a:r>
              <a:rPr lang="id-ID" sz="2500" dirty="0"/>
              <a:t>4. Delegator					 9. Relationship Builder</a:t>
            </a:r>
          </a:p>
          <a:p>
            <a:pPr marL="0" indent="0">
              <a:buNone/>
            </a:pPr>
            <a:r>
              <a:rPr lang="id-ID" sz="2500" dirty="0"/>
              <a:t>5. Determination 			</a:t>
            </a:r>
            <a:r>
              <a:rPr lang="id-ID" sz="2500" dirty="0" smtClean="0"/>
              <a:t>10</a:t>
            </a:r>
            <a:r>
              <a:rPr lang="id-ID" sz="2500" dirty="0"/>
              <a:t>. Risk Taker</a:t>
            </a:r>
          </a:p>
        </p:txBody>
      </p:sp>
    </p:spTree>
    <p:extLst>
      <p:ext uri="{BB962C8B-B14F-4D97-AF65-F5344CB8AC3E}">
        <p14:creationId xmlns:p14="http://schemas.microsoft.com/office/powerpoint/2010/main" val="29489618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int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</TotalTime>
  <Words>653</Words>
  <Application>Microsoft Office PowerPoint</Application>
  <PresentationFormat>On-screen Show (4:3)</PresentationFormat>
  <Paragraphs>131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Winter</vt:lpstr>
      <vt:lpstr>Kiat Sukses Menembus Pasar Kerja  Di Era Global</vt:lpstr>
      <vt:lpstr>I Gede Auditta Profile Accountant – Entrepreneur – Personal Motivator</vt:lpstr>
      <vt:lpstr>Kiat Sukses Menembus Pasar Kerja Di Era Global</vt:lpstr>
      <vt:lpstr>I</vt:lpstr>
      <vt:lpstr>Question</vt:lpstr>
      <vt:lpstr>Sukses</vt:lpstr>
      <vt:lpstr>Success Character - Entreprenuership</vt:lpstr>
      <vt:lpstr>PowerPoint Presentation</vt:lpstr>
      <vt:lpstr>*Chance* 10 talents of the most successful entrepreneurs:</vt:lpstr>
      <vt:lpstr>Apa yang harus dipersiapkan untuk sukses? </vt:lpstr>
      <vt:lpstr>II</vt:lpstr>
      <vt:lpstr>PowerPoint Presentation</vt:lpstr>
      <vt:lpstr>III</vt:lpstr>
      <vt:lpstr>There is no Shortcut</vt:lpstr>
      <vt:lpstr>IV</vt:lpstr>
      <vt:lpstr>PowerPoint Presentation</vt:lpstr>
      <vt:lpstr>V</vt:lpstr>
      <vt:lpstr>PowerPoint Presentation</vt:lpstr>
      <vt:lpstr>VI</vt:lpstr>
      <vt:lpstr>Endurance</vt:lpstr>
      <vt:lpstr>Endurance (2)</vt:lpstr>
      <vt:lpstr>VII</vt:lpstr>
      <vt:lpstr>Global Competitiveness Report 2016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Audi</dc:creator>
  <cp:lastModifiedBy>user</cp:lastModifiedBy>
  <cp:revision>73</cp:revision>
  <dcterms:created xsi:type="dcterms:W3CDTF">2006-08-16T00:00:00Z</dcterms:created>
  <dcterms:modified xsi:type="dcterms:W3CDTF">2016-10-17T21:11:34Z</dcterms:modified>
</cp:coreProperties>
</file>